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3"/>
  </p:notesMasterIdLst>
  <p:sldIdLst>
    <p:sldId id="256" r:id="rId2"/>
    <p:sldId id="292" r:id="rId3"/>
    <p:sldId id="291" r:id="rId4"/>
    <p:sldId id="273" r:id="rId5"/>
    <p:sldId id="274" r:id="rId6"/>
    <p:sldId id="275" r:id="rId7"/>
    <p:sldId id="276" r:id="rId8"/>
    <p:sldId id="280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0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07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23A3F-C8B8-964F-9C14-E087F44F46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84AA1-6CE7-C247-8307-04DAEEDE4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6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8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5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0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6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7E04-5172-8647-A88A-487CDF783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GEOG-G489/589</a:t>
            </a:r>
            <a:br>
              <a:rPr lang="en-US" dirty="0"/>
            </a:br>
            <a:r>
              <a:rPr lang="en-US" dirty="0"/>
              <a:t>Advanced Geospatial Data </a:t>
            </a:r>
            <a:r>
              <a:rPr lang="en-US"/>
              <a:t>Analysis in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B98CF-8EF7-F44A-9FBB-8383333AC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Natasha </a:t>
            </a:r>
            <a:r>
              <a:rPr lang="en-US" dirty="0" err="1"/>
              <a:t>MacBean</a:t>
            </a:r>
            <a:endParaRPr lang="en-US" dirty="0"/>
          </a:p>
          <a:p>
            <a:r>
              <a:rPr lang="en-US" dirty="0"/>
              <a:t>Introduction to Pandas</a:t>
            </a:r>
          </a:p>
        </p:txBody>
      </p:sp>
    </p:spTree>
    <p:extLst>
      <p:ext uri="{BB962C8B-B14F-4D97-AF65-F5344CB8AC3E}">
        <p14:creationId xmlns:p14="http://schemas.microsoft.com/office/powerpoint/2010/main" val="14671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FB9C-2957-0941-A7FC-E6860DBB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Loading pandas and reading .csv files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B8A98E-29E5-C540-AED5-220888FF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676" y="2038023"/>
            <a:ext cx="7689215" cy="2569145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6EE425-332F-1C45-A9B7-95FC814E3B49}"/>
              </a:ext>
            </a:extLst>
          </p:cNvPr>
          <p:cNvSpPr/>
          <p:nvPr/>
        </p:nvSpPr>
        <p:spPr>
          <a:xfrm>
            <a:off x="4648266" y="3322595"/>
            <a:ext cx="1793631" cy="60463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8CABE-1D17-804D-AFF7-C0B763123E8E}"/>
              </a:ext>
            </a:extLst>
          </p:cNvPr>
          <p:cNvSpPr/>
          <p:nvPr/>
        </p:nvSpPr>
        <p:spPr>
          <a:xfrm>
            <a:off x="4829908" y="4196202"/>
            <a:ext cx="2497015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data: print()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9EB71-8B15-9E48-9969-06E62C3E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021934"/>
            <a:ext cx="7315200" cy="2804606"/>
          </a:xfrm>
        </p:spPr>
      </p:pic>
    </p:spTree>
    <p:extLst>
      <p:ext uri="{BB962C8B-B14F-4D97-AF65-F5344CB8AC3E}">
        <p14:creationId xmlns:p14="http://schemas.microsoft.com/office/powerpoint/2010/main" val="60496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 / “query” the data </a:t>
            </a:r>
            <a:r>
              <a:rPr lang="en-US" dirty="0">
                <a:sym typeface="Wingdings" pitchFamily="2" charset="2"/>
              </a:rPr>
              <a:t> more useful command: </a:t>
            </a:r>
            <a:r>
              <a:rPr lang="en-US" dirty="0" err="1">
                <a:sym typeface="Wingdings" pitchFamily="2" charset="2"/>
              </a:rPr>
              <a:t>df.head</a:t>
            </a:r>
            <a:r>
              <a:rPr lang="en-US" dirty="0">
                <a:sym typeface="Wingdings" pitchFamily="2" charset="2"/>
              </a:rPr>
              <a:t>()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52AA35-7D76-B046-8983-A28BF04AA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900" y="2017659"/>
            <a:ext cx="7315200" cy="2813538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1A04726-3408-FE48-947F-5DD417BCB0E8}"/>
              </a:ext>
            </a:extLst>
          </p:cNvPr>
          <p:cNvSpPr/>
          <p:nvPr/>
        </p:nvSpPr>
        <p:spPr>
          <a:xfrm rot="16200000">
            <a:off x="3363999" y="3490597"/>
            <a:ext cx="2445249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F355B-1294-2B41-B5E6-0BAAC66A18F8}"/>
              </a:ext>
            </a:extLst>
          </p:cNvPr>
          <p:cNvSpPr txBox="1"/>
          <p:nvPr/>
        </p:nvSpPr>
        <p:spPr>
          <a:xfrm>
            <a:off x="5005754" y="6208013"/>
            <a:ext cx="27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Row 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30582-2833-8F41-AA8D-72D66F557713}"/>
              </a:ext>
            </a:extLst>
          </p:cNvPr>
          <p:cNvCxnSpPr>
            <a:cxnSpLocks/>
          </p:cNvCxnSpPr>
          <p:nvPr/>
        </p:nvCxnSpPr>
        <p:spPr>
          <a:xfrm flipH="1" flipV="1">
            <a:off x="4586623" y="4918705"/>
            <a:ext cx="419131" cy="138646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34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 </a:t>
            </a:r>
            <a:r>
              <a:rPr lang="en-US" dirty="0">
                <a:sym typeface="Wingdings" pitchFamily="2" charset="2"/>
              </a:rPr>
              <a:t> more useful command: </a:t>
            </a:r>
            <a:r>
              <a:rPr lang="en-US" dirty="0" err="1">
                <a:sym typeface="Wingdings" pitchFamily="2" charset="2"/>
              </a:rPr>
              <a:t>df.info</a:t>
            </a:r>
            <a:r>
              <a:rPr lang="en-US" dirty="0">
                <a:sym typeface="Wingdings" pitchFamily="2" charset="2"/>
              </a:rPr>
              <a:t>()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39F6C-D53F-FC49-8E04-518AAA303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983" y="1123837"/>
            <a:ext cx="5372100" cy="4533900"/>
          </a:xfrm>
        </p:spPr>
      </p:pic>
    </p:spTree>
    <p:extLst>
      <p:ext uri="{BB962C8B-B14F-4D97-AF65-F5344CB8AC3E}">
        <p14:creationId xmlns:p14="http://schemas.microsoft.com/office/powerpoint/2010/main" val="155800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2D26-D379-FD48-A8B5-F17B3C03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access individual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B24C-1770-9A43-987C-CDB44DA52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875" y="2018390"/>
            <a:ext cx="3543300" cy="2133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73F13-7821-1B45-AE35-EF145431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22" y="2018390"/>
            <a:ext cx="3098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9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6142-677C-8E4F-A924-B7D34E64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columns and arithmetic on columns with numerical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6EDAB7-45AE-904A-AE23-A42DBE44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844193"/>
            <a:ext cx="7315200" cy="295460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B4ECB5-5633-FC46-804E-707B8A5B73F2}"/>
              </a:ext>
            </a:extLst>
          </p:cNvPr>
          <p:cNvSpPr/>
          <p:nvPr/>
        </p:nvSpPr>
        <p:spPr>
          <a:xfrm>
            <a:off x="4613097" y="1946934"/>
            <a:ext cx="1482903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9349122-320A-044D-9F3B-C406CFC3F88A}"/>
              </a:ext>
            </a:extLst>
          </p:cNvPr>
          <p:cNvSpPr/>
          <p:nvPr/>
        </p:nvSpPr>
        <p:spPr>
          <a:xfrm rot="9615384">
            <a:off x="4120108" y="1678932"/>
            <a:ext cx="4655631" cy="4024523"/>
          </a:xfrm>
          <a:prstGeom prst="arc">
            <a:avLst>
              <a:gd name="adj1" fmla="val 13726642"/>
              <a:gd name="adj2" fmla="val 3624444"/>
            </a:avLst>
          </a:pr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A989BC-5016-5546-B44A-D6C3B77035B2}"/>
              </a:ext>
            </a:extLst>
          </p:cNvPr>
          <p:cNvSpPr/>
          <p:nvPr/>
        </p:nvSpPr>
        <p:spPr>
          <a:xfrm>
            <a:off x="6224427" y="1888696"/>
            <a:ext cx="1482903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2FF79-8934-CF46-B3CC-706E23AF945F}"/>
              </a:ext>
            </a:extLst>
          </p:cNvPr>
          <p:cNvSpPr txBox="1"/>
          <p:nvPr/>
        </p:nvSpPr>
        <p:spPr>
          <a:xfrm>
            <a:off x="7707330" y="1711569"/>
            <a:ext cx="27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Simple arithmetic on columns is easy…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91FCB-4055-4749-AD14-A08C28F9DE6D}"/>
              </a:ext>
            </a:extLst>
          </p:cNvPr>
          <p:cNvSpPr txBox="1"/>
          <p:nvPr/>
        </p:nvSpPr>
        <p:spPr>
          <a:xfrm>
            <a:off x="3965227" y="1170849"/>
            <a:ext cx="277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Simply add a new column with a given heading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181157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C7CF-CFCD-7441-AF6E-5A23BBEB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3602E-3362-264B-9A87-237B24ABA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648" y="1979932"/>
            <a:ext cx="5595999" cy="32701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4E34A8-8B5E-5942-8272-6FAAFB5C312C}"/>
              </a:ext>
            </a:extLst>
          </p:cNvPr>
          <p:cNvSpPr/>
          <p:nvPr/>
        </p:nvSpPr>
        <p:spPr>
          <a:xfrm>
            <a:off x="7510409" y="2227743"/>
            <a:ext cx="2445249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431-93AD-9446-B429-A74B2DBCFDB8}"/>
              </a:ext>
            </a:extLst>
          </p:cNvPr>
          <p:cNvSpPr txBox="1"/>
          <p:nvPr/>
        </p:nvSpPr>
        <p:spPr>
          <a:xfrm>
            <a:off x="8663326" y="800671"/>
            <a:ext cx="27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Need two square brackets:</a:t>
            </a:r>
          </a:p>
          <a:p>
            <a:r>
              <a:rPr lang="en-US" dirty="0">
                <a:solidFill>
                  <a:schemeClr val="accent3"/>
                </a:solidFill>
              </a:rPr>
              <a:t>[[…]]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1B3CB6-4BC4-C343-BCDB-3C110FCFEAF4}"/>
              </a:ext>
            </a:extLst>
          </p:cNvPr>
          <p:cNvCxnSpPr>
            <a:cxnSpLocks/>
          </p:cNvCxnSpPr>
          <p:nvPr/>
        </p:nvCxnSpPr>
        <p:spPr>
          <a:xfrm flipH="1">
            <a:off x="9123453" y="1202076"/>
            <a:ext cx="297949" cy="102566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26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F94CD0-B2F8-3347-8A9F-41ABF76B9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408" y="2417345"/>
            <a:ext cx="4953000" cy="2387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16458-21A7-BA43-852C-3409A31A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rows </a:t>
            </a:r>
            <a:r>
              <a:rPr lang="en-US" dirty="0">
                <a:sym typeface="Wingdings" pitchFamily="2" charset="2"/>
              </a:rPr>
              <a:t> same slicing as before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8B3F84-B6FE-A746-AB9C-36701FB77605}"/>
              </a:ext>
            </a:extLst>
          </p:cNvPr>
          <p:cNvSpPr/>
          <p:nvPr/>
        </p:nvSpPr>
        <p:spPr>
          <a:xfrm>
            <a:off x="8393987" y="2550909"/>
            <a:ext cx="975421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7957-0601-4547-86AD-437F959DA4EE}"/>
              </a:ext>
            </a:extLst>
          </p:cNvPr>
          <p:cNvSpPr txBox="1"/>
          <p:nvPr/>
        </p:nvSpPr>
        <p:spPr>
          <a:xfrm>
            <a:off x="8991601" y="628620"/>
            <a:ext cx="231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Square brackets with index comes after the column square brackets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704CFF-839E-F747-868C-252281D06741}"/>
              </a:ext>
            </a:extLst>
          </p:cNvPr>
          <p:cNvCxnSpPr>
            <a:cxnSpLocks/>
          </p:cNvCxnSpPr>
          <p:nvPr/>
        </p:nvCxnSpPr>
        <p:spPr>
          <a:xfrm flipH="1">
            <a:off x="8934472" y="1828949"/>
            <a:ext cx="589672" cy="66976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36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563D-264A-9D49-A054-7BBFB223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all columns for one 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83CB4-A01D-1F4E-8B86-797AA20E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65279"/>
            <a:ext cx="7315200" cy="2917917"/>
          </a:xfrm>
        </p:spPr>
      </p:pic>
    </p:spTree>
    <p:extLst>
      <p:ext uri="{BB962C8B-B14F-4D97-AF65-F5344CB8AC3E}">
        <p14:creationId xmlns:p14="http://schemas.microsoft.com/office/powerpoint/2010/main" val="49717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47271"/>
            <a:ext cx="7315200" cy="6082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pandas</a:t>
            </a:r>
          </a:p>
          <a:p>
            <a:r>
              <a:rPr lang="en-US" dirty="0"/>
              <a:t>Open the US-</a:t>
            </a:r>
            <a:r>
              <a:rPr lang="en-US" dirty="0" err="1"/>
              <a:t>Srm</a:t>
            </a:r>
            <a:r>
              <a:rPr lang="en-US" dirty="0"/>
              <a:t> .csv file (more on that next slide…) and save to a variable (e.g. </a:t>
            </a:r>
            <a:r>
              <a:rPr lang="en-US" dirty="0" err="1"/>
              <a:t>data_df</a:t>
            </a:r>
            <a:r>
              <a:rPr lang="en-US" dirty="0"/>
              <a:t>, but it can be called anything)</a:t>
            </a:r>
          </a:p>
          <a:p>
            <a:r>
              <a:rPr lang="en-US" dirty="0"/>
              <a:t>Query what’s in the file </a:t>
            </a:r>
            <a:r>
              <a:rPr lang="en-US" dirty="0">
                <a:sym typeface="Wingdings" pitchFamily="2" charset="2"/>
              </a:rPr>
              <a:t> answer these questions in a markdown box in your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Notebook:</a:t>
            </a:r>
          </a:p>
          <a:p>
            <a:pPr lvl="1"/>
            <a:r>
              <a:rPr lang="en-US" dirty="0">
                <a:sym typeface="Wingdings" pitchFamily="2" charset="2"/>
              </a:rPr>
              <a:t>What are the column headings?</a:t>
            </a:r>
          </a:p>
          <a:p>
            <a:pPr lvl="1"/>
            <a:r>
              <a:rPr lang="en-US" dirty="0">
                <a:sym typeface="Wingdings" pitchFamily="2" charset="2"/>
              </a:rPr>
              <a:t>How many data points are there in each column?</a:t>
            </a:r>
          </a:p>
          <a:p>
            <a:pPr lvl="1"/>
            <a:r>
              <a:rPr lang="en-US" dirty="0">
                <a:sym typeface="Wingdings" pitchFamily="2" charset="2"/>
              </a:rPr>
              <a:t>What is the data type and is it the same in all columns?</a:t>
            </a:r>
            <a:endParaRPr lang="en-US" dirty="0"/>
          </a:p>
          <a:p>
            <a:r>
              <a:rPr lang="en-US" dirty="0"/>
              <a:t>Print out the 1</a:t>
            </a:r>
            <a:r>
              <a:rPr lang="en-US" baseline="30000" dirty="0"/>
              <a:t>st</a:t>
            </a:r>
            <a:r>
              <a:rPr lang="en-US" dirty="0"/>
              <a:t> 5 lines of the “TA” (daily air temp) column using both methods we have learned</a:t>
            </a:r>
          </a:p>
          <a:p>
            <a:r>
              <a:rPr lang="en-US" dirty="0"/>
              <a:t>We have TA_DAY and TA_NIGHT as two columns representing day and nighttime temperature. What plot would we use if we wanted to plot both curves on the same plot for the 1</a:t>
            </a:r>
            <a:r>
              <a:rPr lang="en-US" baseline="30000" dirty="0"/>
              <a:t>st</a:t>
            </a:r>
            <a:r>
              <a:rPr lang="en-US" dirty="0"/>
              <a:t> year of data (hint: from the filename we know this is daily data)? </a:t>
            </a:r>
          </a:p>
          <a:p>
            <a:r>
              <a:rPr lang="en-US" dirty="0"/>
              <a:t>Plot this plot, with a legend, labels and a title</a:t>
            </a:r>
          </a:p>
          <a:p>
            <a:r>
              <a:rPr lang="en-US" dirty="0"/>
              <a:t>What type of plot would we need if we wanted to see the relationship between “TA” (daily air temp.) and “VPD” (vapor pressure deficit)?</a:t>
            </a:r>
          </a:p>
          <a:p>
            <a:r>
              <a:rPr lang="en-US" dirty="0"/>
              <a:t>Plot this plot with labels and a 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6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C757-F904-0A4B-8E51-0CACBA0F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Notice: Wednesday Office Hours changing to 12:00 – 1.00pm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B0A8-379E-3E4B-8E26-5FD54A1A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9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47271"/>
            <a:ext cx="7315200" cy="6082301"/>
          </a:xfrm>
        </p:spPr>
        <p:txBody>
          <a:bodyPr>
            <a:normAutofit/>
          </a:bodyPr>
          <a:lstStyle/>
          <a:p>
            <a:r>
              <a:rPr lang="en-US" dirty="0"/>
              <a:t>EXTRA if you’re not new to Python: replot the plot you have just created, but change the size of the markers to be smaller and add a fine lined marker edge with a black </a:t>
            </a:r>
            <a:r>
              <a:rPr lang="en-US" dirty="0" err="1"/>
              <a:t>edgecolor</a:t>
            </a:r>
            <a:r>
              <a:rPr lang="en-US" dirty="0"/>
              <a:t>.</a:t>
            </a:r>
          </a:p>
          <a:p>
            <a:r>
              <a:rPr lang="en-US" i="1" dirty="0"/>
              <a:t>What do you notice about the patterns in the data when you make the marker size smaller?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0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assignment: data 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data.zip</a:t>
            </a:r>
            <a:r>
              <a:rPr lang="en-US" dirty="0"/>
              <a:t> file and it *should* unzip this time! </a:t>
            </a:r>
          </a:p>
          <a:p>
            <a:r>
              <a:rPr lang="en-US" dirty="0"/>
              <a:t>Inside you will find the file: FLUXNET_US-Srm_Daily_1989-2014.csv</a:t>
            </a:r>
          </a:p>
        </p:txBody>
      </p:sp>
    </p:spTree>
    <p:extLst>
      <p:ext uri="{BB962C8B-B14F-4D97-AF65-F5344CB8AC3E}">
        <p14:creationId xmlns:p14="http://schemas.microsoft.com/office/powerpoint/2010/main" val="19199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6BAF-5F0F-BF4A-8A7A-85064F88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</a:t>
            </a:r>
            <a:br>
              <a:rPr lang="en-US" dirty="0"/>
            </a:br>
            <a:r>
              <a:rPr lang="en-US" dirty="0"/>
              <a:t>In-class assessment this time next week.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3E952-B4D5-0042-879F-7BC4A860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106" y="2563441"/>
            <a:ext cx="7970756" cy="1731118"/>
          </a:xfrm>
        </p:spPr>
      </p:pic>
    </p:spTree>
    <p:extLst>
      <p:ext uri="{BB962C8B-B14F-4D97-AF65-F5344CB8AC3E}">
        <p14:creationId xmlns:p14="http://schemas.microsoft.com/office/powerpoint/2010/main" val="356201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3975-8409-2743-AC8A-845E2365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</a:t>
            </a:r>
            <a:r>
              <a:rPr lang="en-US" dirty="0" err="1"/>
              <a:t>Maplotlib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9FAD9-1332-0949-B787-6DC0B8EC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79092"/>
          </a:xfrm>
        </p:spPr>
        <p:txBody>
          <a:bodyPr/>
          <a:lstStyle/>
          <a:p>
            <a:r>
              <a:rPr lang="en-US" dirty="0" err="1"/>
              <a:t>plt.savefig</a:t>
            </a:r>
            <a:r>
              <a:rPr lang="en-US" dirty="0"/>
              <a:t>()</a:t>
            </a:r>
          </a:p>
          <a:p>
            <a:r>
              <a:rPr lang="en-US" dirty="0" err="1"/>
              <a:t>plt.close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B569-C5F5-6142-A769-3510E5DA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27" y="0"/>
            <a:ext cx="3405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D56B6-22C3-C845-81FF-195BB1FC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11" y="2858282"/>
            <a:ext cx="4395139" cy="31356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1FB149-97ED-3A40-8CF0-EBAAA9BDB748}"/>
              </a:ext>
            </a:extLst>
          </p:cNvPr>
          <p:cNvSpPr/>
          <p:nvPr/>
        </p:nvSpPr>
        <p:spPr>
          <a:xfrm>
            <a:off x="4296574" y="3218945"/>
            <a:ext cx="2045611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A1796D-B207-A944-875E-2721E3C5081C}"/>
              </a:ext>
            </a:extLst>
          </p:cNvPr>
          <p:cNvSpPr/>
          <p:nvPr/>
        </p:nvSpPr>
        <p:spPr>
          <a:xfrm>
            <a:off x="8704427" y="6167241"/>
            <a:ext cx="1482903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6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184D-7F02-CB42-B8B6-A25ECED5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up a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0C55-B70C-344B-ACF3-AB20AC32E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351" y="1123836"/>
            <a:ext cx="7928585" cy="4496127"/>
          </a:xfrm>
        </p:spPr>
      </p:pic>
    </p:spTree>
    <p:extLst>
      <p:ext uri="{BB962C8B-B14F-4D97-AF65-F5344CB8AC3E}">
        <p14:creationId xmlns:p14="http://schemas.microsoft.com/office/powerpoint/2010/main" val="255285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12A8-5315-AB44-83F3-43258EF9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941269"/>
          </a:xfrm>
        </p:spPr>
        <p:txBody>
          <a:bodyPr/>
          <a:lstStyle/>
          <a:p>
            <a:r>
              <a:rPr lang="en-US" dirty="0"/>
              <a:t>Today’s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D0A80-037A-FD4C-93FD-6FD7983F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92" y="4084924"/>
            <a:ext cx="3839015" cy="2426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CF59E-5BC0-A944-8AC4-85952BAC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802" y="174658"/>
            <a:ext cx="2734025" cy="3061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2CF-71F1-8B40-85F5-8CC438E7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0" y="174658"/>
            <a:ext cx="5421021" cy="35800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B79D9-170A-4A43-9485-5B55D6A0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2980" y="3424428"/>
            <a:ext cx="2365521" cy="31540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82983-35E4-9E42-B8ED-B1D09A66B70E}"/>
              </a:ext>
            </a:extLst>
          </p:cNvPr>
          <p:cNvSpPr txBox="1"/>
          <p:nvPr/>
        </p:nvSpPr>
        <p:spPr>
          <a:xfrm>
            <a:off x="522913" y="5321458"/>
            <a:ext cx="246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ameriflux.lbl.gov</a:t>
            </a:r>
            <a:r>
              <a:rPr lang="en-US" dirty="0">
                <a:solidFill>
                  <a:schemeClr val="bg1"/>
                </a:solidFill>
              </a:rPr>
              <a:t>/sites/</a:t>
            </a:r>
            <a:r>
              <a:rPr lang="en-US" dirty="0" err="1">
                <a:solidFill>
                  <a:schemeClr val="bg1"/>
                </a:solidFill>
              </a:rPr>
              <a:t>siteinfo</a:t>
            </a:r>
            <a:r>
              <a:rPr lang="en-US" dirty="0">
                <a:solidFill>
                  <a:schemeClr val="bg1"/>
                </a:solidFill>
              </a:rPr>
              <a:t>/US-SRM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71FC9B-5C12-6B4C-AEB1-34FC02BA6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13" y="2065106"/>
            <a:ext cx="2170189" cy="30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12A8-5315-AB44-83F3-43258EF9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941269"/>
          </a:xfrm>
        </p:spPr>
        <p:txBody>
          <a:bodyPr/>
          <a:lstStyle/>
          <a:p>
            <a:r>
              <a:rPr lang="en-US" dirty="0"/>
              <a:t>Today’s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CF59E-5BC0-A944-8AC4-85952BAC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02" y="174658"/>
            <a:ext cx="2734025" cy="3061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82983-35E4-9E42-B8ED-B1D09A66B70E}"/>
              </a:ext>
            </a:extLst>
          </p:cNvPr>
          <p:cNvSpPr txBox="1"/>
          <p:nvPr/>
        </p:nvSpPr>
        <p:spPr>
          <a:xfrm>
            <a:off x="522913" y="5321458"/>
            <a:ext cx="246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ameriflux.lbl.gov</a:t>
            </a:r>
            <a:r>
              <a:rPr lang="en-US" dirty="0">
                <a:solidFill>
                  <a:schemeClr val="bg1"/>
                </a:solidFill>
              </a:rPr>
              <a:t>/sites/</a:t>
            </a:r>
            <a:r>
              <a:rPr lang="en-US" dirty="0" err="1">
                <a:solidFill>
                  <a:schemeClr val="bg1"/>
                </a:solidFill>
              </a:rPr>
              <a:t>siteinfo</a:t>
            </a:r>
            <a:r>
              <a:rPr lang="en-US" dirty="0">
                <a:solidFill>
                  <a:schemeClr val="bg1"/>
                </a:solidFill>
              </a:rPr>
              <a:t>/US-SRM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31B16-F547-9349-B90E-4957ED684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7367" y="2430876"/>
            <a:ext cx="7315200" cy="3794974"/>
          </a:xfrm>
        </p:spPr>
      </p:pic>
    </p:spTree>
    <p:extLst>
      <p:ext uri="{BB962C8B-B14F-4D97-AF65-F5344CB8AC3E}">
        <p14:creationId xmlns:p14="http://schemas.microsoft.com/office/powerpoint/2010/main" val="108684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FB9C-2957-0941-A7FC-E6860DBB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 look at file contents in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18128-5C2B-1842-B788-6738724E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700"/>
          <a:stretch/>
        </p:blipFill>
        <p:spPr>
          <a:xfrm>
            <a:off x="3438825" y="1582615"/>
            <a:ext cx="8182617" cy="4021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77CC9-D786-0744-91B3-D3D78ECF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15" y="1123837"/>
            <a:ext cx="7440189" cy="4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0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332D-C39B-9A43-B538-AE43E86A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BD5D4D-477C-BF48-AB7C-43CE7495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657" y="2066621"/>
            <a:ext cx="5829300" cy="2489200"/>
          </a:xfrm>
        </p:spPr>
      </p:pic>
    </p:spTree>
    <p:extLst>
      <p:ext uri="{BB962C8B-B14F-4D97-AF65-F5344CB8AC3E}">
        <p14:creationId xmlns:p14="http://schemas.microsoft.com/office/powerpoint/2010/main" val="2685322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{5935DAB2-592F-9740-9257-184BDF08F741}tf10001124</Template>
  <TotalTime>14254</TotalTime>
  <Words>504</Words>
  <Application>Microsoft Macintosh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Corbel</vt:lpstr>
      <vt:lpstr>Wingdings 2</vt:lpstr>
      <vt:lpstr>Frame</vt:lpstr>
      <vt:lpstr>GEOG-G489/589 Advanced Geospatial Data Analysis in Python</vt:lpstr>
      <vt:lpstr>Notice: Wednesday Office Hours changing to 12:00 – 1.00pm</vt:lpstr>
      <vt:lpstr>Reminder!  In-class assessment this time next week.</vt:lpstr>
      <vt:lpstr>Extra Maplotlib</vt:lpstr>
      <vt:lpstr>Looking up a function</vt:lpstr>
      <vt:lpstr>Today’s data</vt:lpstr>
      <vt:lpstr>Today’s data</vt:lpstr>
      <vt:lpstr>Take a look at file contents in Jupyter Notebook</vt:lpstr>
      <vt:lpstr>import pandas</vt:lpstr>
      <vt:lpstr>Loading pandas and reading .csv files</vt:lpstr>
      <vt:lpstr>Take a look at the data: print()</vt:lpstr>
      <vt:lpstr>Take a look at the data / “query” the data  more useful command: df.head()</vt:lpstr>
      <vt:lpstr>Take a look at the data  more useful command: df.info()</vt:lpstr>
      <vt:lpstr>Two ways to access individual columns</vt:lpstr>
      <vt:lpstr>Adding new columns and arithmetic on columns with numerical data</vt:lpstr>
      <vt:lpstr>Selecting multiple columns</vt:lpstr>
      <vt:lpstr>Accessing rows  same slicing as before</vt:lpstr>
      <vt:lpstr>Selecting all columns for one row</vt:lpstr>
      <vt:lpstr>Today’s assignment</vt:lpstr>
      <vt:lpstr>Today’s assignment</vt:lpstr>
      <vt:lpstr>Today’s assignment: data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GEOG-G440/540 Python Programming</dc:title>
  <dc:creator>Microsoft Office User</dc:creator>
  <cp:lastModifiedBy>Microsoft Office User</cp:lastModifiedBy>
  <cp:revision>83</cp:revision>
  <dcterms:created xsi:type="dcterms:W3CDTF">2019-01-03T23:31:12Z</dcterms:created>
  <dcterms:modified xsi:type="dcterms:W3CDTF">2019-09-11T15:58:13Z</dcterms:modified>
</cp:coreProperties>
</file>